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5" r:id="rId3"/>
    <p:sldId id="257" r:id="rId4"/>
    <p:sldId id="258" r:id="rId5"/>
    <p:sldId id="274" r:id="rId6"/>
    <p:sldId id="276" r:id="rId7"/>
    <p:sldId id="277" r:id="rId8"/>
    <p:sldId id="263" r:id="rId9"/>
    <p:sldId id="272" r:id="rId10"/>
    <p:sldId id="264" r:id="rId11"/>
    <p:sldId id="267" r:id="rId12"/>
    <p:sldId id="268" r:id="rId13"/>
    <p:sldId id="269" r:id="rId14"/>
    <p:sldId id="266" r:id="rId15"/>
    <p:sldId id="271" r:id="rId16"/>
    <p:sldId id="270" r:id="rId17"/>
    <p:sldId id="273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660" autoAdjust="0"/>
  </p:normalViewPr>
  <p:slideViewPr>
    <p:cSldViewPr>
      <p:cViewPr>
        <p:scale>
          <a:sx n="60" d="100"/>
          <a:sy n="60" d="100"/>
        </p:scale>
        <p:origin x="-134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4C9E1-C026-4007-A776-DB3CDA4E2A5D}" type="datetimeFigureOut">
              <a:rPr lang="en-US" smtClean="0"/>
              <a:pPr/>
              <a:t>9/29/2016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C6BCC-9D71-458A-AFE9-AB23833B02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ebeiling@ysu.edu" TargetMode="External"/><Relationship Id="rId2" Type="http://schemas.openxmlformats.org/officeDocument/2006/relationships/hyperlink" Target="mailto:travelservices@ys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ms.ysu.edu/administrative-offices/procurement-services/travel-servic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TRAINING</a:t>
            </a:r>
            <a:br>
              <a:rPr lang="en-US" dirty="0">
                <a:ea typeface="Calibri"/>
                <a:cs typeface="Times New Roman"/>
              </a:rPr>
            </a:br>
            <a:r>
              <a:rPr lang="en-US" dirty="0">
                <a:ea typeface="Calibri"/>
                <a:cs typeface="Times New Roman"/>
              </a:rPr>
              <a:t>YSU TRAVEL GUIDE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 smtClean="0">
                <a:ea typeface="Calibri"/>
                <a:cs typeface="Times New Roman"/>
              </a:rPr>
              <a:t>UPDATES </a:t>
            </a:r>
            <a:r>
              <a:rPr lang="en-US" b="1" dirty="0">
                <a:ea typeface="Calibri"/>
                <a:cs typeface="Times New Roman"/>
              </a:rPr>
              <a:t>&amp; CHANGES</a:t>
            </a:r>
          </a:p>
          <a:p>
            <a:r>
              <a:rPr lang="en-US" b="1" dirty="0" smtClean="0">
                <a:ea typeface="Calibri"/>
                <a:cs typeface="Times New Roman"/>
              </a:rPr>
              <a:t>2014</a:t>
            </a:r>
            <a:endParaRPr lang="en-US" b="1" dirty="0"/>
          </a:p>
        </p:txBody>
      </p:sp>
      <p:pic>
        <p:nvPicPr>
          <p:cNvPr id="5" name="Picture 4" descr="samplemascot"/>
          <p:cNvPicPr/>
          <p:nvPr/>
        </p:nvPicPr>
        <p:blipFill rotWithShape="1">
          <a:blip r:embed="rId2" cstate="print"/>
          <a:srcRect t="3594" r="7402" b="3189"/>
          <a:stretch/>
        </p:blipFill>
        <p:spPr bwMode="auto">
          <a:xfrm>
            <a:off x="457200" y="4038600"/>
            <a:ext cx="2240280" cy="2450465"/>
          </a:xfrm>
          <a:prstGeom prst="rect">
            <a:avLst/>
          </a:prstGeom>
          <a:gradFill>
            <a:gsLst>
              <a:gs pos="0">
                <a:schemeClr val="tx1">
                  <a:lumMod val="65000"/>
                </a:schemeClr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9525" algn="in">
            <a:noFill/>
            <a:miter lim="800000"/>
            <a:headEnd/>
            <a:tailEnd/>
          </a:ln>
          <a:effectLst>
            <a:softEdge rad="1143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Airfare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Effective April 1, 2014 - Airfare for domestic travel must be booked through </a:t>
            </a:r>
            <a:r>
              <a:rPr lang="en-US" dirty="0" err="1" smtClean="0"/>
              <a:t>Traveline</a:t>
            </a:r>
            <a:r>
              <a:rPr lang="en-US" dirty="0" smtClean="0"/>
              <a:t> either through the on-line booking tool or agent direct at x2391University</a:t>
            </a:r>
          </a:p>
          <a:p>
            <a:r>
              <a:rPr lang="en-US" dirty="0" smtClean="0"/>
              <a:t>Travelers booking domestic travel through any other method without a pre-approved exception, will not be reimbursed</a:t>
            </a:r>
          </a:p>
          <a:p>
            <a:r>
              <a:rPr lang="en-US" dirty="0" smtClean="0"/>
              <a:t>Foreign air travel will be prepaid by the University if booked through </a:t>
            </a:r>
            <a:r>
              <a:rPr lang="en-US" dirty="0" err="1" smtClean="0"/>
              <a:t>Traveline</a:t>
            </a:r>
            <a:endParaRPr lang="en-US" dirty="0" smtClean="0"/>
          </a:p>
          <a:p>
            <a:r>
              <a:rPr lang="en-US" dirty="0" smtClean="0"/>
              <a:t>If foreign air travel is not booked through </a:t>
            </a:r>
            <a:r>
              <a:rPr lang="en-US" dirty="0" err="1" smtClean="0"/>
              <a:t>Traveline</a:t>
            </a:r>
            <a:r>
              <a:rPr lang="en-US" dirty="0" smtClean="0"/>
              <a:t>, the traveler will pay for their ticket and be reimbursed after the travel</a:t>
            </a:r>
          </a:p>
          <a:p>
            <a:r>
              <a:rPr lang="en-US" dirty="0" smtClean="0"/>
              <a:t>Exceptions may apply for student group travel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Must be pre-authorized by Executive Director of Student Life if Student Government funded </a:t>
            </a:r>
          </a:p>
          <a:p>
            <a:r>
              <a:rPr lang="en-US" dirty="0" smtClean="0"/>
              <a:t>If possible faculty/staff member should be responsible for travel and include students on their travel</a:t>
            </a:r>
          </a:p>
          <a:p>
            <a:r>
              <a:rPr lang="en-US" dirty="0" smtClean="0"/>
              <a:t>Must include a list of all students and their Banner ID #’s</a:t>
            </a:r>
          </a:p>
          <a:p>
            <a:r>
              <a:rPr lang="en-US" dirty="0" smtClean="0"/>
              <a:t>All other travel guidelines apply</a:t>
            </a:r>
          </a:p>
          <a:p>
            <a:r>
              <a:rPr lang="en-US" dirty="0" smtClean="0"/>
              <a:t>Meal reimbursement cannot exceed the maximum per diem rate per student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Athletic Team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Must be pre-authorized by Executive Director of Athletics/Athletic Business Manager</a:t>
            </a:r>
          </a:p>
          <a:p>
            <a:r>
              <a:rPr lang="en-US" dirty="0" smtClean="0"/>
              <a:t>Athletes are included on the Coach’s Expense Report</a:t>
            </a:r>
          </a:p>
          <a:p>
            <a:r>
              <a:rPr lang="en-US" dirty="0" smtClean="0"/>
              <a:t>Must include a list of all students and their Banner ID #’s</a:t>
            </a:r>
          </a:p>
          <a:p>
            <a:r>
              <a:rPr lang="en-US" dirty="0" smtClean="0"/>
              <a:t>All other travel guidelines apply</a:t>
            </a:r>
          </a:p>
          <a:p>
            <a:r>
              <a:rPr lang="en-US" dirty="0" smtClean="0"/>
              <a:t>Meal reimbursement cannot exceed the maximum per diem rate per student</a:t>
            </a:r>
          </a:p>
          <a:p>
            <a:r>
              <a:rPr lang="en-US" dirty="0" smtClean="0"/>
              <a:t>All NCAA rules must be followed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Review Travel Warnings </a:t>
            </a:r>
            <a:r>
              <a:rPr lang="en-US" dirty="0" smtClean="0"/>
              <a:t>at </a:t>
            </a:r>
            <a:r>
              <a:rPr lang="en-US" dirty="0"/>
              <a:t>the US Department of </a:t>
            </a:r>
            <a:r>
              <a:rPr lang="en-US" dirty="0" smtClean="0"/>
              <a:t>State website</a:t>
            </a:r>
            <a:endParaRPr lang="en-US" dirty="0"/>
          </a:p>
          <a:p>
            <a:r>
              <a:rPr lang="en-US" dirty="0" smtClean="0"/>
              <a:t>Foreign currency exchange rates – Concur T&amp;E will convert receipt amounts into dollars based on the conversion rate on that day </a:t>
            </a:r>
          </a:p>
          <a:p>
            <a:r>
              <a:rPr lang="en-US" dirty="0" smtClean="0"/>
              <a:t>Business Travel Accident Policy – $100,000 for accidental death and dismemberment</a:t>
            </a:r>
          </a:p>
          <a:p>
            <a:r>
              <a:rPr lang="en-US" dirty="0" smtClean="0"/>
              <a:t>Illness – University medical coverage (see YSU Human Resources website)</a:t>
            </a:r>
          </a:p>
          <a:p>
            <a:r>
              <a:rPr lang="en-US" dirty="0" smtClean="0"/>
              <a:t>Injury – Worker’s Compensation</a:t>
            </a:r>
          </a:p>
          <a:p>
            <a:r>
              <a:rPr lang="en-US" dirty="0" smtClean="0"/>
              <a:t>Travel insurance policies exclude certain countries</a:t>
            </a:r>
          </a:p>
          <a:p>
            <a:r>
              <a:rPr lang="en-US" dirty="0" smtClean="0"/>
              <a:t>If grant funded may be required to fly US flagged airline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Other Reimbursable Expenses – Laundry if trip is more than 5 days, reasonable telephone, fax, computer connection, and necessary business costs</a:t>
            </a:r>
          </a:p>
          <a:p>
            <a:r>
              <a:rPr lang="en-US" dirty="0" smtClean="0"/>
              <a:t>Some states offer tax exemptions for certain expenses such as hotel tax.  See the Travel webpage</a:t>
            </a:r>
          </a:p>
          <a:p>
            <a:r>
              <a:rPr lang="en-US" dirty="0" smtClean="0"/>
              <a:t>Spousal Travel – reimbursable only if integral part of trip</a:t>
            </a:r>
          </a:p>
          <a:p>
            <a:r>
              <a:rPr lang="en-US" dirty="0" smtClean="0"/>
              <a:t>Non-Employee Travel Reimbursement </a:t>
            </a:r>
          </a:p>
          <a:p>
            <a:pPr lvl="1"/>
            <a:r>
              <a:rPr lang="en-US" dirty="0" smtClean="0"/>
              <a:t>Job Candidates – use HR forms</a:t>
            </a:r>
          </a:p>
          <a:p>
            <a:pPr lvl="1"/>
            <a:r>
              <a:rPr lang="en-US" dirty="0" smtClean="0"/>
              <a:t>Independent Contractors – PAF form </a:t>
            </a:r>
          </a:p>
          <a:p>
            <a:r>
              <a:rPr lang="en-US" dirty="0" smtClean="0"/>
              <a:t>Non-Reimbursable Items – alcohol, personal expenses, insurance for rental vehicles, fines, tickets, interest charges, etc. see guide for expanded but not exhaustive list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Manager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ensure travel is appropriate</a:t>
            </a:r>
          </a:p>
          <a:p>
            <a:r>
              <a:rPr lang="en-US" dirty="0" smtClean="0"/>
              <a:t>Must ensure that the budget is available in the FOAP being charged</a:t>
            </a:r>
          </a:p>
          <a:p>
            <a:r>
              <a:rPr lang="en-US" dirty="0" smtClean="0"/>
              <a:t>Must ensure final travel is complete and in compliance with University policy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Reporting and Documentation of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All sections must be completed</a:t>
            </a:r>
          </a:p>
          <a:p>
            <a:r>
              <a:rPr lang="en-US" dirty="0" smtClean="0"/>
              <a:t>Attach Travel Request to Expense Report</a:t>
            </a:r>
          </a:p>
          <a:p>
            <a:r>
              <a:rPr lang="en-US" dirty="0" smtClean="0"/>
              <a:t>Attach Advance Request to Expense Report if applicable</a:t>
            </a:r>
          </a:p>
          <a:p>
            <a:r>
              <a:rPr lang="en-US" dirty="0" smtClean="0"/>
              <a:t>Allocate all receipts – Travel P-Card and cash out of pocket to Expense Report</a:t>
            </a:r>
          </a:p>
          <a:p>
            <a:r>
              <a:rPr lang="en-US" dirty="0" smtClean="0"/>
              <a:t>All expenses require a copy of itemized receipts except for:</a:t>
            </a:r>
          </a:p>
          <a:p>
            <a:pPr lvl="1"/>
            <a:r>
              <a:rPr lang="en-US" dirty="0" smtClean="0"/>
              <a:t>Per diem meals</a:t>
            </a:r>
          </a:p>
          <a:p>
            <a:pPr lvl="1"/>
            <a:r>
              <a:rPr lang="en-US" dirty="0" smtClean="0"/>
              <a:t>Less than $25 such as parking and tolls</a:t>
            </a:r>
          </a:p>
          <a:p>
            <a:r>
              <a:rPr lang="en-US" dirty="0" smtClean="0"/>
              <a:t>Some grants may require receipts for all expenses</a:t>
            </a:r>
          </a:p>
          <a:p>
            <a:r>
              <a:rPr lang="en-US" dirty="0" smtClean="0"/>
              <a:t>All Travel P-Card receipts must be attached to Expense Report</a:t>
            </a:r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any meals are for Business Related </a:t>
            </a:r>
            <a:r>
              <a:rPr lang="en-US" dirty="0" smtClean="0"/>
              <a:t>Expenses- the attendees and business purpose must be completed and the BRE account 701330 must be used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Travel questions can be sent to </a:t>
            </a:r>
            <a:r>
              <a:rPr lang="en-US" dirty="0" smtClean="0">
                <a:hlinkClick r:id="rId2"/>
              </a:rPr>
              <a:t>travelservices@ysu.edu</a:t>
            </a:r>
            <a:endParaRPr lang="en-US" dirty="0" smtClean="0"/>
          </a:p>
          <a:p>
            <a:r>
              <a:rPr lang="en-US" dirty="0" smtClean="0"/>
              <a:t>YSU Travel Services – Sue </a:t>
            </a:r>
            <a:r>
              <a:rPr lang="en-US" dirty="0" err="1" smtClean="0"/>
              <a:t>Beiling</a:t>
            </a:r>
            <a:r>
              <a:rPr lang="en-US" smtClean="0"/>
              <a:t>, </a:t>
            </a:r>
            <a:r>
              <a:rPr lang="en-US" dirty="0" smtClean="0"/>
              <a:t>x3210 or email </a:t>
            </a:r>
            <a:r>
              <a:rPr lang="en-US" dirty="0" smtClean="0">
                <a:hlinkClick r:id="rId3"/>
              </a:rPr>
              <a:t>sebeiling@ysu.edu</a:t>
            </a:r>
            <a:endParaRPr lang="en-US" dirty="0" smtClean="0"/>
          </a:p>
          <a:p>
            <a:r>
              <a:rPr lang="en-US" dirty="0" err="1" smtClean="0"/>
              <a:t>Traveline</a:t>
            </a:r>
            <a:r>
              <a:rPr lang="en-US" dirty="0" smtClean="0"/>
              <a:t> – Tracey x2391</a:t>
            </a:r>
          </a:p>
          <a:p>
            <a:r>
              <a:rPr lang="en-US" dirty="0" smtClean="0">
                <a:hlinkClick r:id="rId4"/>
              </a:rPr>
              <a:t>Travel Services </a:t>
            </a:r>
            <a:r>
              <a:rPr lang="en-US" dirty="0" smtClean="0"/>
              <a:t>webpage on Procurement Services website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Timely Submission of Report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April 1, 2014, all Expense Reports will be submitted through Concur Travel and Expense system (Concur T&amp;E) </a:t>
            </a:r>
          </a:p>
          <a:p>
            <a:r>
              <a:rPr lang="en-US" dirty="0" smtClean="0"/>
              <a:t>Submit Expense Report within </a:t>
            </a:r>
            <a:r>
              <a:rPr lang="en-US" dirty="0"/>
              <a:t>10 days of the completion of the </a:t>
            </a:r>
            <a:r>
              <a:rPr lang="en-US" dirty="0" smtClean="0"/>
              <a:t>trip </a:t>
            </a:r>
            <a:endParaRPr lang="en-US" dirty="0"/>
          </a:p>
          <a:p>
            <a:r>
              <a:rPr lang="en-US" dirty="0"/>
              <a:t>Will not be paid if submitted later than 30 days after the completion of the trip</a:t>
            </a:r>
          </a:p>
          <a:p>
            <a:r>
              <a:rPr lang="en-US" dirty="0"/>
              <a:t>Do not cross over fiscal years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2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Meal Reimbursement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600200"/>
            <a:ext cx="7772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Requires overnight stay</a:t>
            </a:r>
          </a:p>
          <a:p>
            <a:r>
              <a:rPr lang="en-US" dirty="0" smtClean="0"/>
              <a:t>Federal Per Diem for Domestic meals</a:t>
            </a:r>
          </a:p>
          <a:p>
            <a:r>
              <a:rPr lang="en-US" dirty="0" smtClean="0"/>
              <a:t>Foreign Travel – International per diem</a:t>
            </a:r>
          </a:p>
          <a:p>
            <a:r>
              <a:rPr lang="en-US" dirty="0" smtClean="0"/>
              <a:t>75% of the federal per diem rate on first and last day of travel regardless of when you leave or return </a:t>
            </a:r>
          </a:p>
          <a:p>
            <a:r>
              <a:rPr lang="en-US" dirty="0" smtClean="0"/>
              <a:t>Concur T&amp;E – complete Travel allowance section</a:t>
            </a:r>
          </a:p>
          <a:p>
            <a:r>
              <a:rPr lang="en-US" dirty="0" smtClean="0"/>
              <a:t>Click off on meals included with your travel such as conference meals</a:t>
            </a:r>
          </a:p>
          <a:p>
            <a:r>
              <a:rPr lang="en-US" dirty="0" smtClean="0"/>
              <a:t>Does not require receipts</a:t>
            </a:r>
          </a:p>
          <a:p>
            <a:r>
              <a:rPr lang="en-US" dirty="0" smtClean="0"/>
              <a:t>Must not be charged on Travel P-Card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Lodging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2001" y="1447800"/>
            <a:ext cx="79248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Must travel more than 50 miles from campus</a:t>
            </a:r>
          </a:p>
          <a:p>
            <a:r>
              <a:rPr lang="en-US" dirty="0" smtClean="0"/>
              <a:t>Not reimbursed for free accommodations awarded in connection with hotel frequent guest programs</a:t>
            </a:r>
          </a:p>
          <a:p>
            <a:r>
              <a:rPr lang="en-US" dirty="0"/>
              <a:t>Must book through </a:t>
            </a:r>
            <a:r>
              <a:rPr lang="en-US" dirty="0" err="1"/>
              <a:t>Traveline</a:t>
            </a:r>
            <a:r>
              <a:rPr lang="en-US" dirty="0"/>
              <a:t>/Concur unless a conference hotel</a:t>
            </a:r>
          </a:p>
          <a:p>
            <a:r>
              <a:rPr lang="en-US" dirty="0" smtClean="0"/>
              <a:t>Must submit itemized hotel receipt</a:t>
            </a:r>
          </a:p>
          <a:p>
            <a:r>
              <a:rPr lang="en-US" dirty="0" smtClean="0"/>
              <a:t>Most hotel receipts will be E-receipts into Concur T&amp;E</a:t>
            </a:r>
          </a:p>
          <a:p>
            <a:r>
              <a:rPr lang="en-US" dirty="0" smtClean="0"/>
              <a:t>Reimbursed actual amount up to 150% of federal per diem rate</a:t>
            </a:r>
          </a:p>
          <a:p>
            <a:r>
              <a:rPr lang="en-US" dirty="0" smtClean="0"/>
              <a:t>Can use Travel P-Card to pay</a:t>
            </a:r>
          </a:p>
          <a:p>
            <a:r>
              <a:rPr lang="en-US" dirty="0" smtClean="0"/>
              <a:t>Ask for tax exemption</a:t>
            </a:r>
          </a:p>
          <a:p>
            <a:r>
              <a:rPr lang="en-US" dirty="0" smtClean="0"/>
              <a:t>Conference hotel rates may be allowed by supervisor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600200"/>
          </a:xfrm>
        </p:spPr>
        <p:txBody>
          <a:bodyPr/>
          <a:lstStyle/>
          <a:p>
            <a:r>
              <a:rPr lang="en-US" dirty="0" smtClean="0"/>
              <a:t>Personal Vehicle Mileage </a:t>
            </a:r>
            <a:br>
              <a:rPr lang="en-US" dirty="0" smtClean="0"/>
            </a:br>
            <a:r>
              <a:rPr lang="en-US" dirty="0" smtClean="0"/>
              <a:t>and Car Rentals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7848600" cy="4419600"/>
          </a:xfrm>
        </p:spPr>
        <p:txBody>
          <a:bodyPr>
            <a:normAutofit/>
          </a:bodyPr>
          <a:lstStyle/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Mileage reimbursement rate – </a:t>
            </a:r>
            <a:r>
              <a:rPr lang="en-US" sz="2400" dirty="0" smtClean="0">
                <a:solidFill>
                  <a:schemeClr val="tx1"/>
                </a:solidFill>
              </a:rPr>
              <a:t>85% of </a:t>
            </a:r>
            <a:r>
              <a:rPr lang="en-US" sz="2400" dirty="0">
                <a:solidFill>
                  <a:schemeClr val="tx1"/>
                </a:solidFill>
              </a:rPr>
              <a:t>federal </a:t>
            </a:r>
            <a:r>
              <a:rPr lang="en-US" sz="2400" dirty="0" smtClean="0">
                <a:solidFill>
                  <a:schemeClr val="tx1"/>
                </a:solidFill>
              </a:rPr>
              <a:t>rate – currently $.48 a mile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Courtesy Cars (Athletics) - currently $.29 a mile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Car rental – rental + gas receipts.  If through Enterprise, National, USAVE – typically on YSU </a:t>
            </a:r>
            <a:r>
              <a:rPr lang="en-US" sz="2400" dirty="0" err="1" smtClean="0">
                <a:solidFill>
                  <a:schemeClr val="tx1"/>
                </a:solidFill>
              </a:rPr>
              <a:t>Pcard</a:t>
            </a:r>
            <a:r>
              <a:rPr lang="en-US" sz="2400" dirty="0" smtClean="0">
                <a:solidFill>
                  <a:schemeClr val="tx1"/>
                </a:solidFill>
              </a:rPr>
              <a:t> or Travel P-Card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Book car rental through </a:t>
            </a:r>
            <a:r>
              <a:rPr lang="en-US" sz="2400" dirty="0" err="1" smtClean="0">
                <a:solidFill>
                  <a:schemeClr val="tx1"/>
                </a:solidFill>
              </a:rPr>
              <a:t>Traveline</a:t>
            </a:r>
            <a:r>
              <a:rPr lang="en-US" sz="2400" dirty="0" smtClean="0">
                <a:solidFill>
                  <a:schemeClr val="tx1"/>
                </a:solidFill>
              </a:rPr>
              <a:t>/Concur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Most car rental receipts will be E-receipt into Concur T&amp;E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Mileage reimbursement </a:t>
            </a:r>
            <a:r>
              <a:rPr lang="en-US" sz="2400" dirty="0" smtClean="0">
                <a:solidFill>
                  <a:schemeClr val="tx1"/>
                </a:solidFill>
              </a:rPr>
              <a:t>for personal car mileage will </a:t>
            </a:r>
            <a:r>
              <a:rPr lang="en-US" sz="2400" dirty="0">
                <a:solidFill>
                  <a:schemeClr val="tx1"/>
                </a:solidFill>
              </a:rPr>
              <a:t>be limited to amount of rental + </a:t>
            </a:r>
            <a:r>
              <a:rPr lang="en-US" sz="2400" dirty="0" smtClean="0">
                <a:solidFill>
                  <a:schemeClr val="tx1"/>
                </a:solidFill>
              </a:rPr>
              <a:t>gas</a:t>
            </a:r>
          </a:p>
          <a:p>
            <a:pPr marL="457200" indent="-4572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If traveling from home or work, mileage will be paid from the lesser distance to your destination 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91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Limited to Student </a:t>
            </a:r>
            <a:r>
              <a:rPr lang="en-US" dirty="0" smtClean="0"/>
              <a:t>Group and </a:t>
            </a:r>
            <a:r>
              <a:rPr lang="en-US" dirty="0"/>
              <a:t>Team Travel</a:t>
            </a:r>
          </a:p>
          <a:p>
            <a:r>
              <a:rPr lang="en-US" dirty="0"/>
              <a:t>Submit </a:t>
            </a:r>
            <a:r>
              <a:rPr lang="en-US" dirty="0" smtClean="0"/>
              <a:t>Advance request through Concur T&amp;E</a:t>
            </a:r>
            <a:endParaRPr lang="en-US" dirty="0"/>
          </a:p>
          <a:p>
            <a:r>
              <a:rPr lang="en-US" dirty="0"/>
              <a:t>Submit Advance Travel Budget </a:t>
            </a:r>
            <a:r>
              <a:rPr lang="en-US" dirty="0" smtClean="0"/>
              <a:t>with request</a:t>
            </a:r>
            <a:endParaRPr lang="en-US" dirty="0"/>
          </a:p>
          <a:p>
            <a:r>
              <a:rPr lang="en-US" dirty="0"/>
              <a:t>Traveler needs to return any excess funds to Student Accounts/University Receivables or Athletic Business Office (if athletics) immediately after trip</a:t>
            </a:r>
          </a:p>
          <a:p>
            <a:r>
              <a:rPr lang="en-US" dirty="0" smtClean="0"/>
              <a:t>Complete final expense report </a:t>
            </a:r>
            <a:r>
              <a:rPr lang="en-US" dirty="0"/>
              <a:t>within 10 </a:t>
            </a:r>
            <a:r>
              <a:rPr lang="en-US" dirty="0" smtClean="0"/>
              <a:t>days</a:t>
            </a:r>
          </a:p>
          <a:p>
            <a:r>
              <a:rPr lang="en-US" dirty="0" smtClean="0"/>
              <a:t>Include all receipts and deposit slip from Student Accounts if applicable</a:t>
            </a:r>
            <a:endParaRPr lang="en-US" dirty="0"/>
          </a:p>
          <a:p>
            <a:r>
              <a:rPr lang="en-US" dirty="0"/>
              <a:t>If trip is cancelled, advance must be returned or repaid within 5 days of the cancellation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3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Select Cards will be replaced by a Travel P-Card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Travel P-Card will be dedicated solely to the travel expenses of the Cardholder unless an exemption is requested and approved</a:t>
            </a:r>
          </a:p>
          <a:p>
            <a:r>
              <a:rPr lang="en-US" dirty="0" smtClean="0"/>
              <a:t>Some cardholders may have the need to have a Travel P-Card and a regular P-Card</a:t>
            </a:r>
          </a:p>
          <a:p>
            <a:r>
              <a:rPr lang="en-US" dirty="0" smtClean="0"/>
              <a:t>Must complete a new application for the Travel P-Card</a:t>
            </a:r>
          </a:p>
          <a:p>
            <a:r>
              <a:rPr lang="en-US" dirty="0" smtClean="0"/>
              <a:t>All expenses made on the Travel P-Card will automatically flow into the Travel Section of Concur T&amp;E </a:t>
            </a:r>
          </a:p>
          <a:p>
            <a:r>
              <a:rPr lang="en-US" dirty="0" smtClean="0"/>
              <a:t>Must be reconciled through the Travel Expense report by the specified deadlines and must be in compliance with the Travel Guidelines and P-Card guidelines</a:t>
            </a:r>
          </a:p>
          <a:p>
            <a:r>
              <a:rPr lang="en-US" dirty="0" smtClean="0"/>
              <a:t>Expenses on the regular P-Card will be reconciled through the Concur Company Billing Statement (separate training)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 Request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Submitted through Concur T&amp;E prior to the trip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Associated with Expense Report after completion of the trip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Must be properly authorized and funded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Prepayments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Conference fee of $100 or greater paid to the traveler as an advance</a:t>
            </a:r>
          </a:p>
          <a:p>
            <a:r>
              <a:rPr lang="en-US" dirty="0" smtClean="0"/>
              <a:t>Do not need to complete the Travel Advance Budget worksheet BUT</a:t>
            </a:r>
          </a:p>
          <a:p>
            <a:r>
              <a:rPr lang="en-US" dirty="0" smtClean="0"/>
              <a:t>Must submit a copy of the registration form to substantiate the amount</a:t>
            </a:r>
          </a:p>
          <a:p>
            <a:r>
              <a:rPr lang="en-US" dirty="0" smtClean="0"/>
              <a:t>Must include a copy of the registration receipt with Expense Report to reconcile the advance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</TotalTime>
  <Words>1119</Words>
  <Application>Microsoft Office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TRAINING YSU TRAVEL GUIDE </vt:lpstr>
      <vt:lpstr>Timely Submission of Report</vt:lpstr>
      <vt:lpstr>Individual Meal Reimbursement</vt:lpstr>
      <vt:lpstr>Lodging</vt:lpstr>
      <vt:lpstr>Personal Vehicle Mileage  and Car Rentals</vt:lpstr>
      <vt:lpstr>Advances</vt:lpstr>
      <vt:lpstr>Select Cards will be replaced by a Travel P-Card</vt:lpstr>
      <vt:lpstr>Travel Request</vt:lpstr>
      <vt:lpstr>Prepayments</vt:lpstr>
      <vt:lpstr>Airfare</vt:lpstr>
      <vt:lpstr>Student Travel</vt:lpstr>
      <vt:lpstr>Athletic Team Travel</vt:lpstr>
      <vt:lpstr>Foreign Travel</vt:lpstr>
      <vt:lpstr>Other</vt:lpstr>
      <vt:lpstr>Financial Manager Responsibilities</vt:lpstr>
      <vt:lpstr>Reporting and Documentation of Expenses</vt:lpstr>
      <vt:lpstr>Contact Information </vt:lpstr>
    </vt:vector>
  </TitlesOfParts>
  <Company>Youngstown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YSU TRAVEL GUIDE</dc:title>
  <dc:creator>admin</dc:creator>
  <cp:lastModifiedBy>Windows User</cp:lastModifiedBy>
  <cp:revision>80</cp:revision>
  <dcterms:created xsi:type="dcterms:W3CDTF">2012-11-07T20:55:18Z</dcterms:created>
  <dcterms:modified xsi:type="dcterms:W3CDTF">2016-09-29T19:51:31Z</dcterms:modified>
</cp:coreProperties>
</file>